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07b4b29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07b4b29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be5e02d0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be5e02d0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c140404b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c140404b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02b79f43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02b79f4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be5e02d0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be5e02d0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2ddf011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02ddf011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02fe436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02fe436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02ddf01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02ddf01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be5e02d0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be5e02d0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c140404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c140404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be5e02d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be5e02d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c140404b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c140404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02ddf01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02ddf01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02b79f4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02b79f4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be5e02d0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be5e02d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07b4b29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07b4b29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21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Investigación de​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lenguajes​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Scala y Javascript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3866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Su historia, sintaxis y funciones de ordenamiento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ordenamiento de </a:t>
            </a:r>
            <a:r>
              <a:rPr lang="es">
                <a:solidFill>
                  <a:srgbClr val="E06666"/>
                </a:solidFill>
              </a:rPr>
              <a:t>Scala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11575" y="1924075"/>
            <a:ext cx="2250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Código de ejemplo: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6089475" y="2048325"/>
            <a:ext cx="2250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Resultado: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366900"/>
            <a:ext cx="43053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175" y="2420926"/>
            <a:ext cx="4160200" cy="6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5785475" y="2820200"/>
            <a:ext cx="1466400" cy="29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8" name="Google Shape;158;p22"/>
          <p:cNvGrpSpPr/>
          <p:nvPr/>
        </p:nvGrpSpPr>
        <p:grpSpPr>
          <a:xfrm rot="4584712">
            <a:off x="6435619" y="3252880"/>
            <a:ext cx="626876" cy="633083"/>
            <a:chOff x="4456152" y="1969158"/>
            <a:chExt cx="431018" cy="411805"/>
          </a:xfrm>
        </p:grpSpPr>
        <p:sp>
          <p:nvSpPr>
            <p:cNvPr id="159" name="Google Shape;159;p22"/>
            <p:cNvSpPr/>
            <p:nvPr/>
          </p:nvSpPr>
          <p:spPr>
            <a:xfrm rot="-7637598">
              <a:off x="4539866" y="2005564"/>
              <a:ext cx="259459" cy="338993"/>
            </a:xfrm>
            <a:custGeom>
              <a:rect b="b" l="l" r="r" t="t"/>
              <a:pathLst>
                <a:path extrusionOk="0" fill="none" h="7915" w="6058">
                  <a:moveTo>
                    <a:pt x="6057" y="0"/>
                  </a:moveTo>
                  <a:cubicBezTo>
                    <a:pt x="4841" y="1831"/>
                    <a:pt x="3613" y="3612"/>
                    <a:pt x="2224" y="5313"/>
                  </a:cubicBezTo>
                  <a:cubicBezTo>
                    <a:pt x="1503" y="6194"/>
                    <a:pt x="748" y="7056"/>
                    <a:pt x="1" y="7914"/>
                  </a:cubicBezTo>
                </a:path>
              </a:pathLst>
            </a:custGeom>
            <a:noFill/>
            <a:ln cap="rnd" cmpd="sng" w="28575">
              <a:solidFill>
                <a:srgbClr val="FF0000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 rot="-7637598">
              <a:off x="4779870" y="2124382"/>
              <a:ext cx="104246" cy="59318"/>
            </a:xfrm>
            <a:custGeom>
              <a:rect b="b" l="l" r="r" t="t"/>
              <a:pathLst>
                <a:path extrusionOk="0" fill="none" h="1385" w="2434">
                  <a:moveTo>
                    <a:pt x="0" y="1385"/>
                  </a:moveTo>
                  <a:cubicBezTo>
                    <a:pt x="832" y="954"/>
                    <a:pt x="1637" y="493"/>
                    <a:pt x="2434" y="1"/>
                  </a:cubicBezTo>
                </a:path>
              </a:pathLst>
            </a:custGeom>
            <a:noFill/>
            <a:ln cap="rnd" cmpd="sng" w="28575">
              <a:solidFill>
                <a:srgbClr val="FF0000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 rot="-7637598">
              <a:off x="4808340" y="2139545"/>
              <a:ext cx="44971" cy="100006"/>
            </a:xfrm>
            <a:custGeom>
              <a:rect b="b" l="l" r="r" t="t"/>
              <a:pathLst>
                <a:path extrusionOk="0" fill="none" h="2335" w="1050">
                  <a:moveTo>
                    <a:pt x="1" y="2334"/>
                  </a:moveTo>
                  <a:cubicBezTo>
                    <a:pt x="417" y="1579"/>
                    <a:pt x="714" y="794"/>
                    <a:pt x="1050" y="0"/>
                  </a:cubicBezTo>
                </a:path>
              </a:pathLst>
            </a:custGeom>
            <a:noFill/>
            <a:ln cap="rnd" cmpd="sng" w="28575">
              <a:solidFill>
                <a:srgbClr val="FF0000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000" y="4027625"/>
            <a:ext cx="229552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396" y="1885521"/>
            <a:ext cx="1787975" cy="10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type="title"/>
          </p:nvPr>
        </p:nvSpPr>
        <p:spPr>
          <a:xfrm>
            <a:off x="730000" y="1318650"/>
            <a:ext cx="8057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ordenamiento en </a:t>
            </a:r>
            <a:r>
              <a:rPr lang="es">
                <a:solidFill>
                  <a:srgbClr val="FFC500"/>
                </a:solidFill>
              </a:rPr>
              <a:t>JavaScript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1225" y="1993950"/>
            <a:ext cx="50295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JavaScript, el </a:t>
            </a:r>
            <a:r>
              <a:rPr b="1" lang="es"/>
              <a:t>método sort</a:t>
            </a:r>
            <a:r>
              <a:rPr lang="es"/>
              <a:t> se utiliza para ordenar los elementos de un array en su lugar. El método </a:t>
            </a:r>
            <a:r>
              <a:rPr b="1" lang="es"/>
              <a:t>modifica el array original</a:t>
            </a:r>
            <a:r>
              <a:rPr lang="es"/>
              <a:t> y </a:t>
            </a:r>
            <a:r>
              <a:rPr b="1" lang="es"/>
              <a:t>devuelve</a:t>
            </a:r>
            <a:r>
              <a:rPr lang="es"/>
              <a:t> el array </a:t>
            </a:r>
            <a:r>
              <a:rPr b="1" lang="es"/>
              <a:t>ordenado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Por defecto, </a:t>
            </a:r>
            <a:r>
              <a:rPr b="1" lang="es"/>
              <a:t>sort convierte los elementos a cadenas</a:t>
            </a:r>
            <a:r>
              <a:rPr lang="es"/>
              <a:t> y los ordena según el orden alfabético Unicode. Esto significa que la </a:t>
            </a:r>
            <a:r>
              <a:rPr b="1" lang="es"/>
              <a:t>ordenación </a:t>
            </a:r>
            <a:r>
              <a:rPr lang="es"/>
              <a:t>por defecto puede </a:t>
            </a:r>
            <a:r>
              <a:rPr b="1" lang="es"/>
              <a:t>no ser adecuada</a:t>
            </a:r>
            <a:r>
              <a:rPr lang="es"/>
              <a:t> para todos los tipos de datos, especialmente para </a:t>
            </a:r>
            <a:r>
              <a:rPr b="1" lang="es"/>
              <a:t>números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75" y="2751275"/>
            <a:ext cx="1313800" cy="1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320" y="3345778"/>
            <a:ext cx="1313800" cy="119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730000" y="1318650"/>
            <a:ext cx="8057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ordenamiento en </a:t>
            </a:r>
            <a:r>
              <a:rPr lang="es">
                <a:solidFill>
                  <a:srgbClr val="FFC500"/>
                </a:solidFill>
              </a:rPr>
              <a:t>JavaScript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21225" y="1993950"/>
            <a:ext cx="72288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método sort en JavaScript utiliza el </a:t>
            </a:r>
            <a:r>
              <a:rPr b="1" lang="es"/>
              <a:t>algoritmo Timsort</a:t>
            </a:r>
            <a:r>
              <a:rPr lang="es"/>
              <a:t> en la mayoría de los motores JavaScript modernos (como </a:t>
            </a:r>
            <a:r>
              <a:rPr b="1" lang="es"/>
              <a:t>V8 en Google Chrome y Node.js</a:t>
            </a:r>
            <a:r>
              <a:rPr lang="es"/>
              <a:t>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Timsort ofrece una </a:t>
            </a:r>
            <a:r>
              <a:rPr b="1" lang="es"/>
              <a:t>complejidad</a:t>
            </a:r>
            <a:r>
              <a:rPr lang="es"/>
              <a:t> temporal promedio de </a:t>
            </a:r>
            <a:r>
              <a:rPr b="1" lang="es"/>
              <a:t>O(n log n)</a:t>
            </a:r>
            <a:r>
              <a:rPr lang="es"/>
              <a:t> y es eficiente en la práctica, especialmente en casos donde el array </a:t>
            </a:r>
            <a:r>
              <a:rPr b="1" lang="es"/>
              <a:t>ya tiene segmentos ordenados</a:t>
            </a:r>
            <a:r>
              <a:rPr lang="es"/>
              <a:t> o </a:t>
            </a:r>
            <a:r>
              <a:rPr b="1" lang="es"/>
              <a:t>patrones repetitivos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ordenamiento de </a:t>
            </a:r>
            <a:r>
              <a:rPr lang="es">
                <a:solidFill>
                  <a:srgbClr val="FFC500"/>
                </a:solidFill>
              </a:rPr>
              <a:t>JavaScript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183" name="Google Shape;183;p25" title="Codigo Ejemplo JS.png"/>
          <p:cNvPicPr preferRelativeResize="0"/>
          <p:nvPr/>
        </p:nvPicPr>
        <p:blipFill rotWithShape="1">
          <a:blip r:embed="rId3">
            <a:alphaModFix/>
          </a:blip>
          <a:srcRect b="47352" l="15673" r="31714" t="7921"/>
          <a:stretch/>
        </p:blipFill>
        <p:spPr>
          <a:xfrm>
            <a:off x="125375" y="2296675"/>
            <a:ext cx="4810627" cy="22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11575" y="1924075"/>
            <a:ext cx="2250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b="1"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 ejemplo: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6089475" y="2048325"/>
            <a:ext cx="2250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Resultado: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5" title="Codigo Ejecucion JS.png"/>
          <p:cNvPicPr preferRelativeResize="0"/>
          <p:nvPr/>
        </p:nvPicPr>
        <p:blipFill rotWithShape="1">
          <a:blip r:embed="rId4">
            <a:alphaModFix/>
          </a:blip>
          <a:srcRect b="0" l="0" r="40786" t="38168"/>
          <a:stretch/>
        </p:blipFill>
        <p:spPr>
          <a:xfrm>
            <a:off x="5004975" y="2468300"/>
            <a:ext cx="4085399" cy="6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700" y="3771475"/>
            <a:ext cx="34099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5110550" y="2564200"/>
            <a:ext cx="1466400" cy="29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9" name="Google Shape;189;p25"/>
          <p:cNvGrpSpPr/>
          <p:nvPr/>
        </p:nvGrpSpPr>
        <p:grpSpPr>
          <a:xfrm rot="4584712">
            <a:off x="5760694" y="2996880"/>
            <a:ext cx="626876" cy="633083"/>
            <a:chOff x="4456152" y="1969158"/>
            <a:chExt cx="431018" cy="411805"/>
          </a:xfrm>
        </p:grpSpPr>
        <p:sp>
          <p:nvSpPr>
            <p:cNvPr id="190" name="Google Shape;190;p25"/>
            <p:cNvSpPr/>
            <p:nvPr/>
          </p:nvSpPr>
          <p:spPr>
            <a:xfrm rot="-7637598">
              <a:off x="4539866" y="2005564"/>
              <a:ext cx="259459" cy="338993"/>
            </a:xfrm>
            <a:custGeom>
              <a:rect b="b" l="l" r="r" t="t"/>
              <a:pathLst>
                <a:path extrusionOk="0" fill="none" h="7915" w="6058">
                  <a:moveTo>
                    <a:pt x="6057" y="0"/>
                  </a:moveTo>
                  <a:cubicBezTo>
                    <a:pt x="4841" y="1831"/>
                    <a:pt x="3613" y="3612"/>
                    <a:pt x="2224" y="5313"/>
                  </a:cubicBezTo>
                  <a:cubicBezTo>
                    <a:pt x="1503" y="6194"/>
                    <a:pt x="748" y="7056"/>
                    <a:pt x="1" y="7914"/>
                  </a:cubicBezTo>
                </a:path>
              </a:pathLst>
            </a:custGeom>
            <a:noFill/>
            <a:ln cap="rnd" cmpd="sng" w="28575">
              <a:solidFill>
                <a:srgbClr val="FF0000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 rot="-7637598">
              <a:off x="4779870" y="2124382"/>
              <a:ext cx="104246" cy="59318"/>
            </a:xfrm>
            <a:custGeom>
              <a:rect b="b" l="l" r="r" t="t"/>
              <a:pathLst>
                <a:path extrusionOk="0" fill="none" h="1385" w="2434">
                  <a:moveTo>
                    <a:pt x="0" y="1385"/>
                  </a:moveTo>
                  <a:cubicBezTo>
                    <a:pt x="832" y="954"/>
                    <a:pt x="1637" y="493"/>
                    <a:pt x="2434" y="1"/>
                  </a:cubicBezTo>
                </a:path>
              </a:pathLst>
            </a:custGeom>
            <a:noFill/>
            <a:ln cap="rnd" cmpd="sng" w="28575">
              <a:solidFill>
                <a:srgbClr val="FF0000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 rot="-7637598">
              <a:off x="4808340" y="2139545"/>
              <a:ext cx="44971" cy="100006"/>
            </a:xfrm>
            <a:custGeom>
              <a:rect b="b" l="l" r="r" t="t"/>
              <a:pathLst>
                <a:path extrusionOk="0" fill="none" h="2335" w="1050">
                  <a:moveTo>
                    <a:pt x="1" y="2334"/>
                  </a:moveTo>
                  <a:cubicBezTo>
                    <a:pt x="417" y="1579"/>
                    <a:pt x="714" y="794"/>
                    <a:pt x="1050" y="0"/>
                  </a:cubicBezTo>
                </a:path>
              </a:pathLst>
            </a:custGeom>
            <a:noFill/>
            <a:ln cap="rnd" cmpd="sng" w="28575">
              <a:solidFill>
                <a:srgbClr val="FF0000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</a:t>
            </a:r>
            <a:r>
              <a:rPr lang="es"/>
              <a:t> de funciones de ordenamiento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</a:rPr>
              <a:t>JavaScript: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Método: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188038"/>
                </a:solidFill>
              </a:rPr>
              <a:t>sort()</a:t>
            </a:r>
            <a:endParaRPr>
              <a:solidFill>
                <a:srgbClr val="1880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Algoritmo:</a:t>
            </a:r>
            <a:r>
              <a:rPr lang="es">
                <a:solidFill>
                  <a:srgbClr val="000000"/>
                </a:solidFill>
              </a:rPr>
              <a:t> Timsort en motores modernos.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Uso de Función de Comparación:</a:t>
            </a:r>
            <a:r>
              <a:rPr lang="es">
                <a:solidFill>
                  <a:srgbClr val="000000"/>
                </a:solidFill>
              </a:rPr>
              <a:t> Necesario para tipos complejos.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</a:rPr>
              <a:t>Scala: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Método: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188038"/>
                </a:solidFill>
              </a:rPr>
              <a:t>sorted()</a:t>
            </a:r>
            <a:endParaRPr>
              <a:solidFill>
                <a:srgbClr val="1880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Algoritmo para Tipos Simples:</a:t>
            </a:r>
            <a:r>
              <a:rPr lang="es">
                <a:solidFill>
                  <a:srgbClr val="000000"/>
                </a:solidFill>
              </a:rPr>
              <a:t> Dual-Pivot Quicksort.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Algoritmo para Tipos Complejos:</a:t>
            </a:r>
            <a:r>
              <a:rPr lang="es">
                <a:solidFill>
                  <a:srgbClr val="000000"/>
                </a:solidFill>
              </a:rPr>
              <a:t> Timsort.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s">
                <a:solidFill>
                  <a:srgbClr val="000000"/>
                </a:solidFill>
              </a:rPr>
              <a:t>Ordenación Implícita y Personalizada: </a:t>
            </a:r>
            <a:r>
              <a:rPr lang="es">
                <a:solidFill>
                  <a:srgbClr val="000000"/>
                </a:solidFill>
              </a:rPr>
              <a:t>Soporte para </a:t>
            </a:r>
            <a:r>
              <a:rPr lang="es">
                <a:solidFill>
                  <a:srgbClr val="188038"/>
                </a:solidFill>
              </a:rPr>
              <a:t>Ordering</a:t>
            </a:r>
            <a:r>
              <a:rPr lang="e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 de funciones de ordenamiento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729325" y="2078875"/>
            <a:ext cx="4127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</a:t>
            </a:r>
            <a:r>
              <a:rPr b="1" lang="es"/>
              <a:t>disparidades de rendimiento</a:t>
            </a:r>
            <a:r>
              <a:rPr lang="es"/>
              <a:t>, indican que </a:t>
            </a:r>
            <a:r>
              <a:rPr b="1" lang="es"/>
              <a:t>Scala es un 1% </a:t>
            </a:r>
            <a:r>
              <a:rPr b="1" lang="es"/>
              <a:t>más </a:t>
            </a:r>
            <a:r>
              <a:rPr b="1" lang="es"/>
              <a:t>rápido</a:t>
            </a:r>
            <a:r>
              <a:rPr lang="es"/>
              <a:t>, debido a que es un </a:t>
            </a:r>
            <a:r>
              <a:rPr b="1" lang="es"/>
              <a:t>lenguaje</a:t>
            </a:r>
            <a:r>
              <a:rPr lang="es"/>
              <a:t> de </a:t>
            </a:r>
            <a:r>
              <a:rPr lang="es"/>
              <a:t>programación </a:t>
            </a:r>
            <a:r>
              <a:rPr b="1" lang="es"/>
              <a:t>compilado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Aunque creemos que ese es el mayor factor, </a:t>
            </a:r>
            <a:r>
              <a:rPr lang="es"/>
              <a:t>también </a:t>
            </a:r>
            <a:r>
              <a:rPr lang="es"/>
              <a:t>puede haber diferencias por los </a:t>
            </a:r>
            <a:r>
              <a:rPr b="1" lang="es"/>
              <a:t>algoritmos de ordenamiento</a:t>
            </a:r>
            <a:r>
              <a:rPr lang="es"/>
              <a:t> que se usen, </a:t>
            </a:r>
            <a:r>
              <a:rPr lang="es"/>
              <a:t>según </a:t>
            </a:r>
            <a:r>
              <a:rPr lang="es"/>
              <a:t>el tipo de dato. </a:t>
            </a:r>
            <a:r>
              <a:rPr b="1" lang="es"/>
              <a:t>JavaScript usa Timsort</a:t>
            </a:r>
            <a:r>
              <a:rPr lang="es"/>
              <a:t> indiscriminadamente, mientras que </a:t>
            </a:r>
            <a:r>
              <a:rPr b="1" lang="es"/>
              <a:t>Scala utiliza Dual Pivot Quicksort</a:t>
            </a:r>
            <a:r>
              <a:rPr lang="es"/>
              <a:t> en caso del tipo </a:t>
            </a:r>
            <a:r>
              <a:rPr lang="es"/>
              <a:t>numérico </a:t>
            </a:r>
            <a:r>
              <a:rPr lang="es"/>
              <a:t>del ejemplo.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800" y="2515925"/>
            <a:ext cx="34099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5272800" y="2078875"/>
            <a:ext cx="341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800" y="3597100"/>
            <a:ext cx="3409951" cy="52159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5272800" y="3181700"/>
            <a:ext cx="341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Scala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 finales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729325" y="2078875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¿</a:t>
            </a:r>
            <a:r>
              <a:rPr lang="es" sz="1400"/>
              <a:t>Qué</a:t>
            </a:r>
            <a:r>
              <a:rPr lang="es" sz="1400"/>
              <a:t> otras razones pueden generar la diferencia de performance?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¿Que algoritmo de los vistos es </a:t>
            </a:r>
            <a:r>
              <a:rPr lang="es" sz="1400"/>
              <a:t>más</a:t>
            </a:r>
            <a:r>
              <a:rPr lang="es" sz="1400"/>
              <a:t> </a:t>
            </a:r>
            <a:r>
              <a:rPr lang="es" sz="1400"/>
              <a:t>útil</a:t>
            </a:r>
            <a:r>
              <a:rPr lang="es" sz="1400"/>
              <a:t> para tipos complejos?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¿Puedo cambiar el tipo de ordenamiento en JavaScript y en Scala? ¿Para cualquier tipo?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</a:t>
            </a:r>
            <a:r>
              <a:rPr lang="es">
                <a:solidFill>
                  <a:srgbClr val="E06666"/>
                </a:solidFill>
              </a:rPr>
              <a:t>Scala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5386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Lanzado en </a:t>
            </a:r>
            <a:r>
              <a:rPr b="1" lang="es" sz="1600"/>
              <a:t>2004 </a:t>
            </a:r>
            <a:r>
              <a:rPr lang="es" sz="1600"/>
              <a:t>por </a:t>
            </a:r>
            <a:r>
              <a:rPr b="1" lang="es" sz="1600"/>
              <a:t>Martin Odersky</a:t>
            </a:r>
            <a:r>
              <a:rPr lang="es" sz="1600"/>
              <a:t>, Scala fue diseñado para combinar los paradigmas de la programación orientada a objetos y la programación funcional. Su nombre es una abreviación de “</a:t>
            </a:r>
            <a:r>
              <a:rPr b="1" lang="es" sz="1600"/>
              <a:t>Scalable Language</a:t>
            </a:r>
            <a:r>
              <a:rPr lang="es" sz="1600"/>
              <a:t>”, reflejando su objetivo de ser un </a:t>
            </a:r>
            <a:r>
              <a:rPr b="1" lang="es" sz="1600"/>
              <a:t>lenguaje flexible y escalable</a:t>
            </a:r>
            <a:r>
              <a:rPr lang="es" sz="1600"/>
              <a:t>, apto tanto para proyectos pequeños como grandes. Scala se basa en la plataforma Java, lo que le permite integrarse con el ecosistema Java existente.</a:t>
            </a:r>
            <a:endParaRPr b="1" sz="16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75" y="21378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r>
              <a:rPr lang="es"/>
              <a:t> de </a:t>
            </a:r>
            <a:r>
              <a:rPr lang="es">
                <a:solidFill>
                  <a:srgbClr val="E06666"/>
                </a:solidFill>
              </a:rPr>
              <a:t>Scala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8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 u="sng"/>
              <a:t>Programación Mixta:</a:t>
            </a:r>
            <a:r>
              <a:rPr lang="es" sz="1400"/>
              <a:t> Combina los paradigmas </a:t>
            </a:r>
            <a:r>
              <a:rPr b="1" lang="es" sz="1400"/>
              <a:t>funcionales </a:t>
            </a:r>
            <a:r>
              <a:rPr lang="es" sz="1400"/>
              <a:t>y </a:t>
            </a:r>
            <a:r>
              <a:rPr b="1" lang="es" sz="1400"/>
              <a:t>orientados a objetos</a:t>
            </a:r>
            <a:r>
              <a:rPr lang="es" sz="1400"/>
              <a:t>, ofreciendo una sintaxis poderosa y flexible.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 u="sng"/>
              <a:t>Compatibilidad con JVM:</a:t>
            </a:r>
            <a:r>
              <a:rPr lang="es" sz="1400"/>
              <a:t> Scala se ejecuta en la </a:t>
            </a:r>
            <a:r>
              <a:rPr b="1" lang="es" sz="1400"/>
              <a:t>Java Virtual Machine</a:t>
            </a:r>
            <a:r>
              <a:rPr lang="es" sz="1400"/>
              <a:t> (JVM), permitiendo el uso de </a:t>
            </a:r>
            <a:r>
              <a:rPr b="1" lang="es" sz="1400"/>
              <a:t>bibliotecas y herramientas de Java</a:t>
            </a:r>
            <a:r>
              <a:rPr lang="es" sz="1400"/>
              <a:t>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 u="sng"/>
              <a:t>Compilación a JavaScript:</a:t>
            </a:r>
            <a:r>
              <a:rPr lang="es" sz="1400"/>
              <a:t> En versiones recientes, Scala puede compilarse a JavaScript, extendiendo su uso a </a:t>
            </a:r>
            <a:r>
              <a:rPr b="1" lang="es" sz="1400"/>
              <a:t>aplicaciones web</a:t>
            </a:r>
            <a:r>
              <a:rPr lang="es" sz="1400"/>
              <a:t> y dispositivos que soportan </a:t>
            </a:r>
            <a:r>
              <a:rPr b="1" lang="es" sz="1400"/>
              <a:t>navegadores</a:t>
            </a:r>
            <a:r>
              <a:rPr lang="es" sz="1400"/>
              <a:t>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 u="sng"/>
              <a:t>Tipos Estáticos:</a:t>
            </a:r>
            <a:r>
              <a:rPr lang="es" sz="1400"/>
              <a:t> Scala ofrece un sistema de tipos estáticos que ayuda a </a:t>
            </a:r>
            <a:r>
              <a:rPr b="1" lang="es" sz="1400"/>
              <a:t>detectar errores</a:t>
            </a:r>
            <a:r>
              <a:rPr lang="es" sz="1400"/>
              <a:t> en tiempo de compilación y proporciona una </a:t>
            </a:r>
            <a:r>
              <a:rPr b="1" lang="es" sz="1400"/>
              <a:t>mayor seguridad de tipo.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</a:t>
            </a:r>
            <a:r>
              <a:rPr lang="es">
                <a:solidFill>
                  <a:srgbClr val="FFC500"/>
                </a:solidFill>
              </a:rPr>
              <a:t>JavaScript</a:t>
            </a:r>
            <a:endParaRPr>
              <a:solidFill>
                <a:srgbClr val="FFC500"/>
              </a:solidFill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5242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JavaScript fue creado en </a:t>
            </a:r>
            <a:r>
              <a:rPr b="1" lang="es" sz="1600"/>
              <a:t>1995 </a:t>
            </a:r>
            <a:r>
              <a:rPr lang="es" sz="1600"/>
              <a:t>por </a:t>
            </a:r>
            <a:r>
              <a:rPr b="1" lang="es" sz="1600"/>
              <a:t>Brendan Eich</a:t>
            </a:r>
            <a:r>
              <a:rPr lang="es" sz="1600"/>
              <a:t> durante su trabajo en Netscape Communications Corporation. Originalmente llamado "</a:t>
            </a:r>
            <a:r>
              <a:rPr b="1" lang="es" sz="1600"/>
              <a:t>LiveScript</a:t>
            </a:r>
            <a:r>
              <a:rPr lang="es" sz="1600"/>
              <a:t>", el lenguaje fue renombrado a JavaScript para asociarlo con la popularidad de Java, aunque no guarda relación directa con ese lenguaje. JavaScript fue </a:t>
            </a:r>
            <a:r>
              <a:rPr b="1" lang="es" sz="1600"/>
              <a:t>diseñado para añadir interactividad a las páginas web</a:t>
            </a:r>
            <a:r>
              <a:rPr lang="es" sz="1600"/>
              <a:t>, y su desarrollo ha sido guiado por la especificación ECMAScript.</a:t>
            </a:r>
            <a:endParaRPr sz="16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525" y="1459300"/>
            <a:ext cx="2387584" cy="29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</a:t>
            </a:r>
            <a:r>
              <a:rPr lang="es">
                <a:solidFill>
                  <a:srgbClr val="FFC500"/>
                </a:solidFill>
              </a:rPr>
              <a:t>JavaScript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8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 u="sng"/>
              <a:t>Lenguaje Dinámico:</a:t>
            </a:r>
            <a:r>
              <a:rPr b="1" lang="es" sz="1400"/>
              <a:t> </a:t>
            </a:r>
            <a:r>
              <a:rPr lang="es" sz="1400"/>
              <a:t>JavaScript es un lenguaje de </a:t>
            </a:r>
            <a:r>
              <a:rPr b="1" lang="es" sz="1400"/>
              <a:t>scripting ligero y dinámico</a:t>
            </a:r>
            <a:r>
              <a:rPr lang="es" sz="1400"/>
              <a:t> que permite crear contenido </a:t>
            </a:r>
            <a:r>
              <a:rPr b="1" lang="es" sz="1400"/>
              <a:t>interactivo </a:t>
            </a:r>
            <a:r>
              <a:rPr lang="es" sz="1400"/>
              <a:t>en las </a:t>
            </a:r>
            <a:r>
              <a:rPr b="1" lang="es" sz="1400"/>
              <a:t>páginas web</a:t>
            </a:r>
            <a:r>
              <a:rPr lang="es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 u="sng"/>
              <a:t>Ejecución en Navegadores y Servidores:</a:t>
            </a:r>
            <a:r>
              <a:rPr lang="es" sz="1400"/>
              <a:t> Inicialmente ejecutado en el </a:t>
            </a:r>
            <a:r>
              <a:rPr b="1" lang="es" sz="1400"/>
              <a:t>navegador</a:t>
            </a:r>
            <a:r>
              <a:rPr lang="es" sz="1400"/>
              <a:t>, JavaScript también se utiliza en el lado del </a:t>
            </a:r>
            <a:r>
              <a:rPr b="1" lang="es" sz="1400"/>
              <a:t>servidor </a:t>
            </a:r>
            <a:r>
              <a:rPr lang="es" sz="1400"/>
              <a:t>a través de entornos como Node.js.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 u="sng"/>
              <a:t>Estándares ECMAScript:</a:t>
            </a:r>
            <a:r>
              <a:rPr lang="es" sz="1400"/>
              <a:t> JavaScript sigue la especificación </a:t>
            </a:r>
            <a:r>
              <a:rPr b="1" lang="es" sz="1400"/>
              <a:t>ECMAScript</a:t>
            </a:r>
            <a:r>
              <a:rPr lang="es" sz="1400"/>
              <a:t>, con versiones importantes como </a:t>
            </a:r>
            <a:r>
              <a:rPr b="1" lang="es" sz="1400"/>
              <a:t>ES5 y ES6</a:t>
            </a:r>
            <a:r>
              <a:rPr lang="es" sz="1400"/>
              <a:t> (ES2015) que introducen nuevas funcionalidades y mejoras.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 u="sng"/>
              <a:t>Frameworks y Bibliotecas:</a:t>
            </a:r>
            <a:r>
              <a:rPr lang="es" sz="1400"/>
              <a:t> Ha dado lugar a numerosos frameworks y bibliotecas populares, como </a:t>
            </a:r>
            <a:r>
              <a:rPr b="1" lang="es" sz="1400"/>
              <a:t>React, Angular y Vue.js,</a:t>
            </a:r>
            <a:r>
              <a:rPr lang="es" sz="1400"/>
              <a:t> que facilitan el desarrollo de </a:t>
            </a:r>
            <a:r>
              <a:rPr b="1" lang="es" sz="1400"/>
              <a:t>aplicaciones web modernas</a:t>
            </a:r>
            <a:r>
              <a:rPr lang="es" sz="1400"/>
              <a:t>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</a:t>
            </a:r>
            <a:r>
              <a:rPr lang="es">
                <a:solidFill>
                  <a:srgbClr val="6AA84F"/>
                </a:solidFill>
              </a:rPr>
              <a:t>Timsort</a:t>
            </a:r>
            <a:r>
              <a:rPr lang="es"/>
              <a:t>?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Timsort es un algoritmo de ordenación que </a:t>
            </a:r>
            <a:r>
              <a:rPr b="1" lang="es" sz="1400"/>
              <a:t>combina</a:t>
            </a:r>
            <a:r>
              <a:rPr lang="es" sz="1400"/>
              <a:t> dos técnicas:</a:t>
            </a:r>
            <a:r>
              <a:rPr b="1" lang="es" sz="1400"/>
              <a:t> Merge Sort e Insertion Sort.</a:t>
            </a:r>
            <a:r>
              <a:rPr lang="es" sz="1400"/>
              <a:t> Fue diseñado para ser </a:t>
            </a:r>
            <a:r>
              <a:rPr b="1" lang="es" sz="1400"/>
              <a:t>eficiente</a:t>
            </a:r>
            <a:r>
              <a:rPr lang="es" sz="1400"/>
              <a:t> en listas que ya están </a:t>
            </a:r>
            <a:r>
              <a:rPr b="1" lang="es" sz="1400"/>
              <a:t>parcialmente ordenadas</a:t>
            </a:r>
            <a:r>
              <a:rPr lang="es" sz="1400"/>
              <a:t> y para manejar datos con </a:t>
            </a:r>
            <a:r>
              <a:rPr b="1" lang="es" sz="1400"/>
              <a:t>patrones repetitivos.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 u="sng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825" y="2855075"/>
            <a:ext cx="3067901" cy="1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¿Cómo Funciona </a:t>
            </a:r>
            <a:r>
              <a:rPr lang="es">
                <a:solidFill>
                  <a:srgbClr val="6AA84F"/>
                </a:solidFill>
              </a:rPr>
              <a:t>Timsort</a:t>
            </a:r>
            <a:r>
              <a:rPr lang="es"/>
              <a:t>?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2314400"/>
            <a:ext cx="76887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s" sz="1200"/>
              <a:t>Dividir en “Runs":</a:t>
            </a:r>
            <a:endParaRPr b="1" sz="1200"/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Primero, el algoritmo divide la lista en sub-secuencias pequeñas llamadas “run".</a:t>
            </a:r>
            <a:endParaRPr sz="1200"/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Estas runs son sub secuencias que ya están ordenadas (o se ordenan si son demasiado cortas).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s" sz="1200"/>
              <a:t>Ordenar Pequeñas “Runs”:</a:t>
            </a:r>
            <a:endParaRPr b="1" sz="1200"/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Si una “run” es muy pequeña, se usa Insertion Sort para ordenarla. Este método es rápido para listas cortas.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s" sz="1200"/>
              <a:t>Combinar “Runs” Ordenadas:</a:t>
            </a:r>
            <a:endParaRPr b="1" sz="1200"/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Luego, el algoritmo combina (o fusiona) estas “runs” ordenadas utilizando Merge Sort.</a:t>
            </a:r>
            <a:endParaRPr sz="1200"/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Merge Sort combina dos listas ordenadas en una lista ordenada de manera eficiente.</a:t>
            </a:r>
            <a:endParaRPr sz="1200" u="sng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473" y="966937"/>
            <a:ext cx="1266625" cy="1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 rot="-1210">
            <a:off x="7985128" y="750097"/>
            <a:ext cx="852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Video  de Timsort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9"/>
          <p:cNvSpPr/>
          <p:nvPr/>
        </p:nvSpPr>
        <p:spPr>
          <a:xfrm rot="678255">
            <a:off x="7848784" y="644361"/>
            <a:ext cx="1019559" cy="751806"/>
          </a:xfrm>
          <a:custGeom>
            <a:rect b="b" l="l" r="r" t="t"/>
            <a:pathLst>
              <a:path extrusionOk="0" fill="none" h="50642" w="68678">
                <a:moveTo>
                  <a:pt x="42199" y="4033"/>
                </a:moveTo>
                <a:cubicBezTo>
                  <a:pt x="33803" y="5435"/>
                  <a:pt x="24730" y="6254"/>
                  <a:pt x="16949" y="10066"/>
                </a:cubicBezTo>
                <a:cubicBezTo>
                  <a:pt x="12444" y="12271"/>
                  <a:pt x="8144" y="16067"/>
                  <a:pt x="5277" y="20225"/>
                </a:cubicBezTo>
                <a:cubicBezTo>
                  <a:pt x="158" y="27692"/>
                  <a:pt x="0" y="40072"/>
                  <a:pt x="8112" y="45444"/>
                </a:cubicBezTo>
                <a:cubicBezTo>
                  <a:pt x="11704" y="47822"/>
                  <a:pt x="15973" y="48940"/>
                  <a:pt x="20147" y="49555"/>
                </a:cubicBezTo>
                <a:cubicBezTo>
                  <a:pt x="27629" y="50642"/>
                  <a:pt x="35158" y="49681"/>
                  <a:pt x="42435" y="47680"/>
                </a:cubicBezTo>
                <a:cubicBezTo>
                  <a:pt x="53209" y="44735"/>
                  <a:pt x="62534" y="38135"/>
                  <a:pt x="66661" y="27062"/>
                </a:cubicBezTo>
                <a:cubicBezTo>
                  <a:pt x="67984" y="23470"/>
                  <a:pt x="68677" y="19375"/>
                  <a:pt x="67937" y="15563"/>
                </a:cubicBezTo>
                <a:cubicBezTo>
                  <a:pt x="67008" y="10790"/>
                  <a:pt x="63747" y="7687"/>
                  <a:pt x="59731" y="5498"/>
                </a:cubicBezTo>
                <a:cubicBezTo>
                  <a:pt x="49665" y="0"/>
                  <a:pt x="36276" y="378"/>
                  <a:pt x="25770" y="4301"/>
                </a:cubicBezTo>
                <a:cubicBezTo>
                  <a:pt x="14901" y="8349"/>
                  <a:pt x="725" y="16650"/>
                  <a:pt x="709" y="30385"/>
                </a:cubicBezTo>
                <a:cubicBezTo>
                  <a:pt x="693" y="36843"/>
                  <a:pt x="4616" y="41143"/>
                  <a:pt x="9640" y="44373"/>
                </a:cubicBezTo>
                <a:cubicBezTo>
                  <a:pt x="12098" y="45963"/>
                  <a:pt x="14130" y="47003"/>
                  <a:pt x="16823" y="48074"/>
                </a:cubicBezTo>
                <a:cubicBezTo>
                  <a:pt x="19721" y="49240"/>
                  <a:pt x="22620" y="49665"/>
                  <a:pt x="25628" y="50390"/>
                </a:cubicBezTo>
              </a:path>
            </a:pathLst>
          </a:custGeom>
          <a:solidFill>
            <a:srgbClr val="DFBBFE"/>
          </a:solidFill>
          <a:ln cap="rnd" cmpd="sng" w="9525">
            <a:solidFill>
              <a:srgbClr val="2C2D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E8E4"/>
              </a:solidFill>
            </a:endParaRPr>
          </a:p>
        </p:txBody>
      </p:sp>
      <p:grpSp>
        <p:nvGrpSpPr>
          <p:cNvPr id="130" name="Google Shape;130;p19"/>
          <p:cNvGrpSpPr/>
          <p:nvPr/>
        </p:nvGrpSpPr>
        <p:grpSpPr>
          <a:xfrm flipH="1" rot="-375042">
            <a:off x="7988508" y="1262845"/>
            <a:ext cx="662418" cy="462123"/>
            <a:chOff x="767975" y="3991924"/>
            <a:chExt cx="674051" cy="498404"/>
          </a:xfrm>
        </p:grpSpPr>
        <p:sp>
          <p:nvSpPr>
            <p:cNvPr id="131" name="Google Shape;131;p19"/>
            <p:cNvSpPr/>
            <p:nvPr/>
          </p:nvSpPr>
          <p:spPr>
            <a:xfrm flipH="1" rot="-899418">
              <a:off x="803619" y="4063728"/>
              <a:ext cx="601887" cy="354796"/>
            </a:xfrm>
            <a:custGeom>
              <a:rect b="b" l="l" r="r" t="t"/>
              <a:pathLst>
                <a:path extrusionOk="0" fill="none" h="5241" w="8891">
                  <a:moveTo>
                    <a:pt x="7483" y="142"/>
                  </a:moveTo>
                  <a:cubicBezTo>
                    <a:pt x="7887" y="73"/>
                    <a:pt x="8242" y="0"/>
                    <a:pt x="8597" y="264"/>
                  </a:cubicBezTo>
                  <a:cubicBezTo>
                    <a:pt x="8890" y="481"/>
                    <a:pt x="8887" y="733"/>
                    <a:pt x="8665" y="1004"/>
                  </a:cubicBezTo>
                  <a:cubicBezTo>
                    <a:pt x="7998" y="1812"/>
                    <a:pt x="6964" y="2373"/>
                    <a:pt x="5988" y="2708"/>
                  </a:cubicBezTo>
                  <a:cubicBezTo>
                    <a:pt x="4851" y="3105"/>
                    <a:pt x="3646" y="3429"/>
                    <a:pt x="2433" y="3483"/>
                  </a:cubicBezTo>
                  <a:cubicBezTo>
                    <a:pt x="1980" y="3502"/>
                    <a:pt x="1488" y="3505"/>
                    <a:pt x="1041" y="3399"/>
                  </a:cubicBezTo>
                  <a:cubicBezTo>
                    <a:pt x="854" y="3353"/>
                    <a:pt x="603" y="3204"/>
                    <a:pt x="877" y="3052"/>
                  </a:cubicBezTo>
                  <a:cubicBezTo>
                    <a:pt x="1533" y="2685"/>
                    <a:pt x="2613" y="2769"/>
                    <a:pt x="3314" y="2895"/>
                  </a:cubicBezTo>
                  <a:cubicBezTo>
                    <a:pt x="3757" y="2975"/>
                    <a:pt x="4512" y="3319"/>
                    <a:pt x="4100" y="3879"/>
                  </a:cubicBezTo>
                  <a:cubicBezTo>
                    <a:pt x="3864" y="4200"/>
                    <a:pt x="3433" y="4356"/>
                    <a:pt x="3082" y="4489"/>
                  </a:cubicBezTo>
                  <a:cubicBezTo>
                    <a:pt x="2525" y="4695"/>
                    <a:pt x="1941" y="4848"/>
                    <a:pt x="1362" y="4985"/>
                  </a:cubicBezTo>
                  <a:cubicBezTo>
                    <a:pt x="912" y="5088"/>
                    <a:pt x="458" y="5184"/>
                    <a:pt x="0" y="5241"/>
                  </a:cubicBezTo>
                </a:path>
              </a:pathLst>
            </a:custGeom>
            <a:solidFill>
              <a:srgbClr val="DFBBFE"/>
            </a:solidFill>
            <a:ln cap="rnd" cmpd="sng" w="9525">
              <a:solidFill>
                <a:srgbClr val="2C2D38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8E4"/>
                </a:solidFill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flipH="1" rot="-899418">
              <a:off x="1196530" y="4360316"/>
              <a:ext cx="248445" cy="9884"/>
            </a:xfrm>
            <a:custGeom>
              <a:rect b="b" l="l" r="r" t="t"/>
              <a:pathLst>
                <a:path extrusionOk="0" fill="none" h="146" w="3670">
                  <a:moveTo>
                    <a:pt x="0" y="145"/>
                  </a:moveTo>
                  <a:cubicBezTo>
                    <a:pt x="1221" y="77"/>
                    <a:pt x="2445" y="0"/>
                    <a:pt x="3669" y="0"/>
                  </a:cubicBezTo>
                </a:path>
              </a:pathLst>
            </a:custGeom>
            <a:solidFill>
              <a:srgbClr val="DFBBFE"/>
            </a:solidFill>
            <a:ln cap="rnd" cmpd="sng" w="9525">
              <a:solidFill>
                <a:srgbClr val="2C2D38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8E4"/>
                </a:solidFill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 flipH="1" rot="-899418">
              <a:off x="1331741" y="4291277"/>
              <a:ext cx="100258" cy="55105"/>
            </a:xfrm>
            <a:custGeom>
              <a:rect b="b" l="l" r="r" t="t"/>
              <a:pathLst>
                <a:path extrusionOk="0" fill="none" h="814" w="1481">
                  <a:moveTo>
                    <a:pt x="1" y="813"/>
                  </a:moveTo>
                  <a:cubicBezTo>
                    <a:pt x="497" y="546"/>
                    <a:pt x="996" y="291"/>
                    <a:pt x="1481" y="1"/>
                  </a:cubicBezTo>
                </a:path>
              </a:pathLst>
            </a:custGeom>
            <a:solidFill>
              <a:srgbClr val="DFBBFE"/>
            </a:solidFill>
            <a:ln cap="rnd" cmpd="sng" w="9525">
              <a:solidFill>
                <a:srgbClr val="2C2D38"/>
              </a:solidFill>
              <a:prstDash val="solid"/>
              <a:miter lim="381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8E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30000" y="1318650"/>
            <a:ext cx="78381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ordenamiento en </a:t>
            </a:r>
            <a:r>
              <a:rPr lang="es">
                <a:solidFill>
                  <a:srgbClr val="E06666"/>
                </a:solidFill>
              </a:rPr>
              <a:t>Scala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30000" y="1810800"/>
            <a:ext cx="7086000" cy="16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caso de Scala, el método </a:t>
            </a:r>
            <a:r>
              <a:rPr b="1" lang="es"/>
              <a:t>sorted</a:t>
            </a:r>
            <a:r>
              <a:rPr lang="es"/>
              <a:t>,  aplica al </a:t>
            </a:r>
            <a:r>
              <a:rPr b="1" lang="es"/>
              <a:t>tipo </a:t>
            </a:r>
            <a:r>
              <a:rPr b="1" lang="es"/>
              <a:t>colección</a:t>
            </a:r>
            <a:r>
              <a:rPr lang="es"/>
              <a:t>. Y ordena de forma </a:t>
            </a:r>
            <a:r>
              <a:rPr lang="es"/>
              <a:t>implícita</a:t>
            </a:r>
            <a:r>
              <a:rPr lang="es"/>
              <a:t> algunos tipos. Sorted </a:t>
            </a:r>
            <a:r>
              <a:rPr lang="es"/>
              <a:t>también</a:t>
            </a:r>
            <a:r>
              <a:rPr lang="es"/>
              <a:t> puede recibir un </a:t>
            </a:r>
            <a:r>
              <a:rPr b="1" lang="es"/>
              <a:t>parámetro</a:t>
            </a:r>
            <a:r>
              <a:rPr lang="es"/>
              <a:t> del tipo </a:t>
            </a:r>
            <a:r>
              <a:rPr lang="es"/>
              <a:t>Ordering</a:t>
            </a:r>
            <a:r>
              <a:rPr lang="es"/>
              <a:t> para indicar un tipo de ordenamiento distinto al </a:t>
            </a:r>
            <a:r>
              <a:rPr lang="es"/>
              <a:t>implícito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 algoritmo que se utiliza en el </a:t>
            </a:r>
            <a:r>
              <a:rPr lang="es"/>
              <a:t>método</a:t>
            </a:r>
            <a:r>
              <a:rPr lang="es"/>
              <a:t> sorted de Scala, para los </a:t>
            </a:r>
            <a:r>
              <a:rPr b="1" lang="es"/>
              <a:t>tipos </a:t>
            </a:r>
            <a:r>
              <a:rPr b="1" lang="es"/>
              <a:t>primitivos, </a:t>
            </a:r>
            <a:r>
              <a:rPr lang="es"/>
              <a:t>es, </a:t>
            </a:r>
            <a:r>
              <a:rPr b="1" lang="es"/>
              <a:t>Dual Pivot </a:t>
            </a:r>
            <a:r>
              <a:rPr b="1" lang="es"/>
              <a:t>Quicksort</a:t>
            </a:r>
            <a:r>
              <a:rPr lang="es"/>
              <a:t>, similar en </a:t>
            </a:r>
            <a:r>
              <a:rPr lang="es"/>
              <a:t>complejidad</a:t>
            </a:r>
            <a:r>
              <a:rPr lang="es"/>
              <a:t> al </a:t>
            </a:r>
            <a:r>
              <a:rPr lang="es"/>
              <a:t>Quicksort</a:t>
            </a:r>
            <a:r>
              <a:rPr lang="es"/>
              <a:t>, pero </a:t>
            </a:r>
            <a:r>
              <a:rPr lang="es"/>
              <a:t>más</a:t>
            </a:r>
            <a:r>
              <a:rPr lang="es"/>
              <a:t> eficaz en la cantidad de cambios de posiciones de elementos.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25947"/>
          <a:stretch/>
        </p:blipFill>
        <p:spPr>
          <a:xfrm>
            <a:off x="1481988" y="3826647"/>
            <a:ext cx="6334125" cy="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30000" y="1318650"/>
            <a:ext cx="78381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ordenamiento en </a:t>
            </a:r>
            <a:r>
              <a:rPr lang="es">
                <a:solidFill>
                  <a:srgbClr val="E06666"/>
                </a:solidFill>
              </a:rPr>
              <a:t>Scala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30000" y="1961000"/>
            <a:ext cx="41199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Al tratar con </a:t>
            </a:r>
            <a:r>
              <a:rPr b="1" lang="es"/>
              <a:t>tipos </a:t>
            </a:r>
            <a:r>
              <a:rPr b="1" lang="es"/>
              <a:t>más</a:t>
            </a:r>
            <a:r>
              <a:rPr b="1" lang="es"/>
              <a:t> complejos</a:t>
            </a:r>
            <a:r>
              <a:rPr lang="es"/>
              <a:t> que los “primitivos”, en el caso de Scala pueden ser clases,  el </a:t>
            </a:r>
            <a:r>
              <a:rPr lang="es"/>
              <a:t>método</a:t>
            </a:r>
            <a:r>
              <a:rPr lang="es"/>
              <a:t> sorted deja de usar Dual-Pivot Quicksort a usar </a:t>
            </a:r>
            <a:r>
              <a:rPr b="1" lang="es"/>
              <a:t>Timsort</a:t>
            </a:r>
            <a:r>
              <a:rPr lang="es"/>
              <a:t> una mezcla entre </a:t>
            </a:r>
            <a:r>
              <a:rPr b="1" lang="es"/>
              <a:t>Insertion Sort</a:t>
            </a:r>
            <a:r>
              <a:rPr lang="es"/>
              <a:t> y </a:t>
            </a:r>
            <a:r>
              <a:rPr b="1" lang="es"/>
              <a:t>Mergesort</a:t>
            </a:r>
            <a:r>
              <a:rPr lang="es"/>
              <a:t>, para dar una mejor performance para los tipos </a:t>
            </a:r>
            <a:r>
              <a:rPr lang="es"/>
              <a:t>más</a:t>
            </a:r>
            <a:r>
              <a:rPr lang="es"/>
              <a:t> complejos.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296" y="1961000"/>
            <a:ext cx="3305524" cy="31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